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61" r:id="rId4"/>
    <p:sldId id="262" r:id="rId5"/>
    <p:sldId id="258" r:id="rId6"/>
    <p:sldId id="278" r:id="rId7"/>
    <p:sldId id="279" r:id="rId8"/>
    <p:sldId id="276" r:id="rId9"/>
    <p:sldId id="277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C00000"/>
    <a:srgbClr val="942093"/>
    <a:srgbClr val="009193"/>
    <a:srgbClr val="500777"/>
    <a:srgbClr val="941100"/>
    <a:srgbClr val="F6BE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4" autoAdjust="0"/>
    <p:restoredTop sz="96208"/>
  </p:normalViewPr>
  <p:slideViewPr>
    <p:cSldViewPr snapToGrid="0" snapToObjects="1">
      <p:cViewPr>
        <p:scale>
          <a:sx n="154" d="100"/>
          <a:sy n="154" d="100"/>
        </p:scale>
        <p:origin x="108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EF2D41C7-D700-BF17-C0DE-77C45727D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08D5C88A-81D8-181C-4594-B90FC9D79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362E845B-D111-D59E-A576-B2C25816A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5F98E82A-1584-B369-B448-5ECF3608D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07BCF40B-8328-7694-9747-3F22F8A81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20F85C6E-D706-4E2F-1E1D-0B94DB294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F1601990-086A-3194-6332-04D66FCC8A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198F25C-CB3B-40E5-789C-887736C98D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500777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3/6/24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ucturalGenomicsConsortium/CNP8-Nsp13-Indoles" TargetMode="External"/><Relationship Id="rId2" Type="http://schemas.openxmlformats.org/officeDocument/2006/relationships/hyperlink" Target="https://doi.org/10.1016/j.antiviral.2023.105697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tructuralGenomicsConsortium/CNP8-Nsp13-Indole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StructuralGenomicsConsortium/CNP19-CHIKVhelicase-Covalent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School of Pharmacy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0" y="1798487"/>
            <a:ext cx="7560000" cy="29722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Chemistry update</a:t>
            </a:r>
            <a:br>
              <a:rPr lang="en-GB" dirty="0"/>
            </a:br>
            <a:r>
              <a:rPr lang="en-GB" sz="4000" dirty="0"/>
              <a:t>Alvaro Magalhaes</a:t>
            </a:r>
            <a:br>
              <a:rPr lang="en-GB" dirty="0"/>
            </a:br>
            <a:r>
              <a:rPr lang="en-GB" sz="3600" dirty="0"/>
              <a:t>7th March 2024</a:t>
            </a:r>
            <a:endParaRPr lang="en-GB" dirty="0"/>
          </a:p>
        </p:txBody>
      </p:sp>
      <p:pic>
        <p:nvPicPr>
          <p:cNvPr id="2" name="Picture 1" descr="A logo for an antiviral drug development initiative&#10;&#10;Description automatically generated">
            <a:extLst>
              <a:ext uri="{FF2B5EF4-FFF2-40B4-BE49-F238E27FC236}">
                <a16:creationId xmlns:a16="http://schemas.microsoft.com/office/drawing/2014/main" id="{214D37BE-B147-F8C5-3183-207198A2B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17" y="5393864"/>
            <a:ext cx="3050283" cy="146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BDC93-9ACF-FAB5-406E-EB6CEB4CB2AC}"/>
              </a:ext>
            </a:extLst>
          </p:cNvPr>
          <p:cNvSpPr txBox="1"/>
          <p:nvPr/>
        </p:nvSpPr>
        <p:spPr>
          <a:xfrm>
            <a:off x="360000" y="6313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Core D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CNP8 – SARS-CoV-2 nsp13</a:t>
            </a:r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6D7D6-3D4D-FC71-E71E-62AA2B5A0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1913387"/>
            <a:ext cx="6477028" cy="4426452"/>
          </a:xfrm>
        </p:spPr>
        <p:txBody>
          <a:bodyPr/>
          <a:lstStyle/>
          <a:p>
            <a:r>
              <a:rPr lang="en-GB" sz="2000" dirty="0"/>
              <a:t>Indole-based series of compounds from poster/literature</a:t>
            </a:r>
          </a:p>
          <a:p>
            <a:pPr lvl="2"/>
            <a:r>
              <a:rPr lang="en-GB" sz="1600" b="0" i="0" u="none" strike="noStrike" dirty="0">
                <a:effectLst/>
                <a:latin typeface="ElsevierSans"/>
                <a:hlinkClick r:id="rId2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10.1016/j.antiviral.2023.105697</a:t>
            </a:r>
            <a:endParaRPr lang="en-GB" sz="1600" b="0" i="0" u="none" strike="noStrike" dirty="0">
              <a:effectLst/>
              <a:latin typeface="ElsevierSans"/>
            </a:endParaRPr>
          </a:p>
          <a:p>
            <a:pPr lvl="2"/>
            <a:endParaRPr lang="en-GB" sz="900" dirty="0"/>
          </a:p>
          <a:p>
            <a:pPr lvl="2"/>
            <a:r>
              <a:rPr lang="en-GB" sz="2000" dirty="0"/>
              <a:t>Literature show inhibition below 15 </a:t>
            </a:r>
            <a:r>
              <a:rPr lang="en-GB" sz="2000" dirty="0">
                <a:latin typeface="Symbol" pitchFamily="2" charset="2"/>
              </a:rPr>
              <a:t>m</a:t>
            </a:r>
            <a:r>
              <a:rPr lang="en-GB" sz="2000" dirty="0"/>
              <a:t>M</a:t>
            </a:r>
          </a:p>
          <a:p>
            <a:pPr lvl="2"/>
            <a:endParaRPr lang="en-GB" sz="900" dirty="0"/>
          </a:p>
          <a:p>
            <a:pPr lvl="2"/>
            <a:r>
              <a:rPr lang="en-GB" sz="2000" dirty="0"/>
              <a:t>Four molecules were selected for synthesis:</a:t>
            </a:r>
          </a:p>
          <a:p>
            <a:pPr lvl="2"/>
            <a:r>
              <a:rPr lang="en-GB" sz="1600" dirty="0"/>
              <a:t>Three completed and shipped for assessment;</a:t>
            </a:r>
          </a:p>
          <a:p>
            <a:pPr lvl="2"/>
            <a:r>
              <a:rPr lang="en-GB" sz="1600" dirty="0"/>
              <a:t>One kept impure in our lab.</a:t>
            </a:r>
          </a:p>
          <a:p>
            <a:pPr lvl="2"/>
            <a:endParaRPr lang="en-GB" sz="900" dirty="0"/>
          </a:p>
          <a:p>
            <a:pPr lvl="2"/>
            <a:r>
              <a:rPr lang="en-GB" sz="2000" dirty="0"/>
              <a:t>Mixed results</a:t>
            </a:r>
          </a:p>
          <a:p>
            <a:pPr lvl="2"/>
            <a:endParaRPr lang="en-GB" sz="900" dirty="0"/>
          </a:p>
          <a:p>
            <a:pPr lvl="2"/>
            <a:r>
              <a:rPr lang="en-GB" sz="2000" dirty="0"/>
              <a:t>Paper used SSYA100-01 and </a:t>
            </a:r>
            <a:r>
              <a:rPr lang="en-GB" sz="2000" dirty="0" err="1"/>
              <a:t>Licoflavone</a:t>
            </a:r>
            <a:r>
              <a:rPr lang="en-GB" sz="2000" dirty="0"/>
              <a:t> C has controls for biochemical assays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481F9-6712-7943-2C00-C5AE3BF61567}"/>
              </a:ext>
            </a:extLst>
          </p:cNvPr>
          <p:cNvSpPr txBox="1"/>
          <p:nvPr/>
        </p:nvSpPr>
        <p:spPr>
          <a:xfrm>
            <a:off x="9262993" y="648866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i="0" u="none" strike="noStrike" dirty="0">
                <a:effectLst/>
                <a:latin typeface="-apple-system"/>
              </a:rPr>
              <a:t>GitHub: </a:t>
            </a:r>
            <a:r>
              <a:rPr lang="en-GB" b="1" i="0" u="none" strike="noStrike" dirty="0">
                <a:effectLst/>
                <a:latin typeface="-apple-system"/>
                <a:hlinkClick r:id="rId3"/>
              </a:rPr>
              <a:t>CNP8-Nsp13-Indoles</a:t>
            </a:r>
            <a:endParaRPr lang="en-US" dirty="0"/>
          </a:p>
        </p:txBody>
      </p:sp>
      <p:pic>
        <p:nvPicPr>
          <p:cNvPr id="2" name="Picture 1" descr="A qr code with text&#10;&#10;Description automatically generated">
            <a:extLst>
              <a:ext uri="{FF2B5EF4-FFF2-40B4-BE49-F238E27FC236}">
                <a16:creationId xmlns:a16="http://schemas.microsoft.com/office/drawing/2014/main" id="{7498E7B2-42CB-E591-BFB7-3864AFF60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720" y="649425"/>
            <a:ext cx="1016592" cy="126396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5785448-D441-E161-A6C9-0CA674CE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58" y="2119650"/>
            <a:ext cx="5208484" cy="37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4E2A51-46F0-81A9-632A-3645977556B4}"/>
              </a:ext>
            </a:extLst>
          </p:cNvPr>
          <p:cNvSpPr/>
          <p:nvPr/>
        </p:nvSpPr>
        <p:spPr>
          <a:xfrm>
            <a:off x="6780825" y="5561463"/>
            <a:ext cx="5148000" cy="313200"/>
          </a:xfrm>
          <a:prstGeom prst="rect">
            <a:avLst/>
          </a:prstGeom>
          <a:solidFill>
            <a:srgbClr val="942093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42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979088" cy="681913"/>
          </a:xfrm>
        </p:spPr>
        <p:txBody>
          <a:bodyPr/>
          <a:lstStyle/>
          <a:p>
            <a:r>
              <a:rPr lang="en-GB" sz="4000" b="1" dirty="0"/>
              <a:t>CNP8 – SARS-CoV-2 nsp13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481F9-6712-7943-2C00-C5AE3BF61567}"/>
              </a:ext>
            </a:extLst>
          </p:cNvPr>
          <p:cNvSpPr txBox="1"/>
          <p:nvPr/>
        </p:nvSpPr>
        <p:spPr>
          <a:xfrm>
            <a:off x="9262993" y="648866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i="0" u="none" strike="noStrike" dirty="0">
                <a:effectLst/>
                <a:latin typeface="-apple-system"/>
              </a:rPr>
              <a:t>GitHub: </a:t>
            </a:r>
            <a:r>
              <a:rPr lang="en-GB" b="1" i="0" u="none" strike="noStrike" dirty="0">
                <a:effectLst/>
                <a:latin typeface="-apple-system"/>
                <a:hlinkClick r:id="rId2"/>
              </a:rPr>
              <a:t>CNP8-Nsp13-Indoles</a:t>
            </a:r>
            <a:endParaRPr lang="en-US" dirty="0"/>
          </a:p>
        </p:txBody>
      </p:sp>
      <p:pic>
        <p:nvPicPr>
          <p:cNvPr id="2" name="Picture 1" descr="A qr code with text&#10;&#10;Description automatically generated">
            <a:extLst>
              <a:ext uri="{FF2B5EF4-FFF2-40B4-BE49-F238E27FC236}">
                <a16:creationId xmlns:a16="http://schemas.microsoft.com/office/drawing/2014/main" id="{7498E7B2-42CB-E591-BFB7-3864AFF6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720" y="649425"/>
            <a:ext cx="1016592" cy="126396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22093D-D7A4-7734-3F62-4B1F8A73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9" y="1527483"/>
            <a:ext cx="4548901" cy="496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EBD082C-D24F-1693-5493-8B6B8A6B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7483"/>
            <a:ext cx="4838745" cy="49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47099-FCAB-8BF0-A0A4-E723E788F578}"/>
              </a:ext>
            </a:extLst>
          </p:cNvPr>
          <p:cNvSpPr txBox="1"/>
          <p:nvPr/>
        </p:nvSpPr>
        <p:spPr>
          <a:xfrm>
            <a:off x="8952353" y="4681313"/>
            <a:ext cx="169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+mn-lt"/>
              </a:rPr>
              <a:t>Licoflavone</a:t>
            </a:r>
            <a:r>
              <a:rPr lang="en-GB" sz="1200" dirty="0">
                <a:latin typeface="+mn-lt"/>
              </a:rPr>
              <a:t> C from lit: 7.8 </a:t>
            </a:r>
            <a:r>
              <a:rPr lang="en-GB" sz="1200" b="0" i="0" u="none" strike="noStrike" dirty="0">
                <a:effectLst/>
                <a:latin typeface="+mn-lt"/>
              </a:rPr>
              <a:t>± 1.2 </a:t>
            </a:r>
            <a:r>
              <a:rPr lang="en-GB" sz="1200" b="0" i="0" u="none" strike="noStrike" dirty="0">
                <a:effectLst/>
                <a:latin typeface="Symbol" pitchFamily="2" charset="2"/>
              </a:rPr>
              <a:t>m</a:t>
            </a:r>
            <a:r>
              <a:rPr lang="en-GB" sz="1200" b="0" i="0" u="none" strike="noStrike" dirty="0">
                <a:effectLst/>
                <a:latin typeface="+mn-lt"/>
              </a:rPr>
              <a:t>M</a:t>
            </a:r>
            <a:endParaRPr lang="en-GB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A6C2E-198C-8F98-2EB1-6C12EF1B91E3}"/>
              </a:ext>
            </a:extLst>
          </p:cNvPr>
          <p:cNvSpPr txBox="1"/>
          <p:nvPr/>
        </p:nvSpPr>
        <p:spPr>
          <a:xfrm>
            <a:off x="5517552" y="2100822"/>
            <a:ext cx="553998" cy="38145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l"/>
            <a:r>
              <a:rPr lang="en-GB" sz="2400" b="1" dirty="0">
                <a:solidFill>
                  <a:srgbClr val="7030A0"/>
                </a:solidFill>
              </a:rPr>
              <a:t>FRET Unwinding (Ivanna)</a:t>
            </a:r>
          </a:p>
        </p:txBody>
      </p:sp>
    </p:spTree>
    <p:extLst>
      <p:ext uri="{BB962C8B-B14F-4D97-AF65-F5344CB8AC3E}">
        <p14:creationId xmlns:p14="http://schemas.microsoft.com/office/powerpoint/2010/main" val="23900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769554" cy="815590"/>
          </a:xfrm>
        </p:spPr>
        <p:txBody>
          <a:bodyPr/>
          <a:lstStyle/>
          <a:p>
            <a:r>
              <a:rPr lang="en-GB" dirty="0"/>
              <a:t>CNP19 – CHIKV nsp2 Enamine Covalent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7A309F-52A9-5A6E-56C0-F2B2697B8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1881051"/>
            <a:ext cx="8104731" cy="4362995"/>
          </a:xfrm>
        </p:spPr>
        <p:txBody>
          <a:bodyPr/>
          <a:lstStyle/>
          <a:p>
            <a:r>
              <a:rPr lang="en-GB" sz="2000" dirty="0"/>
              <a:t>6K covalent compounds tested vs CHIKV nsp2 helicase</a:t>
            </a:r>
          </a:p>
          <a:p>
            <a:endParaRPr lang="en-GB" sz="900" dirty="0"/>
          </a:p>
          <a:p>
            <a:r>
              <a:rPr lang="en-GB" sz="2000" dirty="0"/>
              <a:t>64 compounds were repurchased (≥ 46 % </a:t>
            </a:r>
            <a:r>
              <a:rPr lang="en-GB" sz="2000" dirty="0" err="1"/>
              <a:t>inhib</a:t>
            </a:r>
            <a:r>
              <a:rPr lang="en-GB" sz="2000" dirty="0"/>
              <a:t> @ 20 </a:t>
            </a:r>
            <a:r>
              <a:rPr lang="en-GB" sz="2000" dirty="0">
                <a:latin typeface="Symbol" pitchFamily="2" charset="2"/>
              </a:rPr>
              <a:t>m</a:t>
            </a:r>
            <a:r>
              <a:rPr lang="en-GB" sz="2000" dirty="0"/>
              <a:t>M)</a:t>
            </a:r>
          </a:p>
          <a:p>
            <a:endParaRPr lang="en-GB" sz="900" dirty="0"/>
          </a:p>
          <a:p>
            <a:r>
              <a:rPr lang="en-GB" sz="2000" dirty="0"/>
              <a:t>17 compounds showed IC</a:t>
            </a:r>
            <a:r>
              <a:rPr lang="en-GB" sz="2000" baseline="-25000" dirty="0"/>
              <a:t>50</a:t>
            </a:r>
            <a:r>
              <a:rPr lang="en-GB" sz="2000" dirty="0"/>
              <a:t> below 10 </a:t>
            </a:r>
            <a:r>
              <a:rPr lang="en-GB" sz="2000" dirty="0">
                <a:latin typeface="Symbol" pitchFamily="2" charset="2"/>
              </a:rPr>
              <a:t>m</a:t>
            </a:r>
            <a:r>
              <a:rPr lang="en-GB" sz="2000" dirty="0"/>
              <a:t>M</a:t>
            </a:r>
          </a:p>
          <a:p>
            <a:endParaRPr lang="en-GB" sz="900" dirty="0"/>
          </a:p>
          <a:p>
            <a:r>
              <a:rPr lang="en-GB" sz="2000" dirty="0"/>
              <a:t>8 compounds passed PAINS and promiscuity </a:t>
            </a:r>
            <a:r>
              <a:rPr lang="en-GB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Symbol" pitchFamily="2" charset="2"/>
              </a:rPr>
              <a:t></a:t>
            </a:r>
            <a:r>
              <a:rPr lang="en-GB" sz="2000" dirty="0">
                <a:effectLst/>
              </a:rPr>
              <a:t> </a:t>
            </a:r>
            <a:r>
              <a:rPr lang="en-GB" sz="2000" dirty="0"/>
              <a:t>selected</a:t>
            </a:r>
          </a:p>
          <a:p>
            <a:r>
              <a:rPr lang="en-GB" sz="1600" dirty="0"/>
              <a:t>Antiviral data only available for three and doesn’t show inhibition</a:t>
            </a:r>
          </a:p>
          <a:p>
            <a:endParaRPr lang="en-GB" sz="900" dirty="0"/>
          </a:p>
          <a:p>
            <a:r>
              <a:rPr lang="en-GB" sz="2000" dirty="0"/>
              <a:t>Expansion done by simplification</a:t>
            </a:r>
          </a:p>
          <a:p>
            <a:r>
              <a:rPr lang="en-GB" sz="1600" dirty="0"/>
              <a:t>Next round will be towards increasing MW</a:t>
            </a:r>
          </a:p>
          <a:p>
            <a:endParaRPr lang="en-GB" sz="900" dirty="0"/>
          </a:p>
          <a:p>
            <a:r>
              <a:rPr lang="en-GB" sz="2000" dirty="0"/>
              <a:t>9 compounds shipped; another 9 compounds being synthesised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E9529-1860-56DC-A4F5-E361817338EC}"/>
              </a:ext>
            </a:extLst>
          </p:cNvPr>
          <p:cNvSpPr txBox="1"/>
          <p:nvPr/>
        </p:nvSpPr>
        <p:spPr>
          <a:xfrm>
            <a:off x="9039727" y="6493787"/>
            <a:ext cx="31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i="0" u="none" strike="noStrike" dirty="0">
                <a:effectLst/>
                <a:latin typeface="-apple-system"/>
                <a:hlinkClick r:id="rId2"/>
              </a:rPr>
              <a:t>CNP19-CHIKVhelicase-Covalent</a:t>
            </a:r>
            <a:endParaRPr lang="en-US" dirty="0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0254991-FABF-74D9-7B5F-581474A31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6" r="78492" b="46549"/>
          <a:stretch/>
        </p:blipFill>
        <p:spPr bwMode="auto">
          <a:xfrm>
            <a:off x="8683416" y="2564374"/>
            <a:ext cx="1233668" cy="302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1F952EE5-D69F-FF89-57F5-BBB3D23E1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t="54160" r="79146" b="2186"/>
          <a:stretch/>
        </p:blipFill>
        <p:spPr bwMode="auto">
          <a:xfrm>
            <a:off x="9906924" y="1653441"/>
            <a:ext cx="1162050" cy="39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image">
            <a:extLst>
              <a:ext uri="{FF2B5EF4-FFF2-40B4-BE49-F238E27FC236}">
                <a16:creationId xmlns:a16="http://schemas.microsoft.com/office/drawing/2014/main" id="{CCEE7DB5-99B2-3A2D-1DA7-7B1D4F135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92" b="91887"/>
          <a:stretch/>
        </p:blipFill>
        <p:spPr bwMode="auto">
          <a:xfrm>
            <a:off x="8683416" y="1833858"/>
            <a:ext cx="1233668" cy="7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472F57D-28D0-4D75-D4B3-39F1350513F3}"/>
              </a:ext>
            </a:extLst>
          </p:cNvPr>
          <p:cNvSpPr/>
          <p:nvPr/>
        </p:nvSpPr>
        <p:spPr>
          <a:xfrm>
            <a:off x="9906924" y="4314305"/>
            <a:ext cx="1162050" cy="127203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FD19D-EF6E-228C-F4F4-3A4A716E50E1}"/>
              </a:ext>
            </a:extLst>
          </p:cNvPr>
          <p:cNvSpPr txBox="1"/>
          <p:nvPr/>
        </p:nvSpPr>
        <p:spPr>
          <a:xfrm>
            <a:off x="9906924" y="5529116"/>
            <a:ext cx="17411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900" dirty="0"/>
              <a:t>Deprioritised </a:t>
            </a:r>
            <a:r>
              <a:rPr lang="en-GB" sz="9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Symbol" pitchFamily="2" charset="2"/>
              </a:rPr>
              <a:t></a:t>
            </a:r>
            <a:r>
              <a:rPr lang="en-GB" sz="900" dirty="0"/>
              <a:t> long synthesis</a:t>
            </a:r>
          </a:p>
        </p:txBody>
      </p:sp>
    </p:spTree>
    <p:extLst>
      <p:ext uri="{BB962C8B-B14F-4D97-AF65-F5344CB8AC3E}">
        <p14:creationId xmlns:p14="http://schemas.microsoft.com/office/powerpoint/2010/main" val="248457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979088" cy="892225"/>
          </a:xfrm>
        </p:spPr>
        <p:txBody>
          <a:bodyPr/>
          <a:lstStyle/>
          <a:p>
            <a:r>
              <a:rPr lang="en-GB" dirty="0"/>
              <a:t>CHIKV nsp2 </a:t>
            </a:r>
            <a:r>
              <a:rPr lang="en-GB" dirty="0" err="1"/>
              <a:t>Asinex</a:t>
            </a:r>
            <a:r>
              <a:rPr lang="en-GB" dirty="0"/>
              <a:t> Diversity Set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360000" y="1792224"/>
            <a:ext cx="11049770" cy="4219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 dirty="0"/>
              <a:t>50K compounds vs CHIKV nsp2 (HTS still ongoing – 50 plates left)</a:t>
            </a:r>
          </a:p>
          <a:p>
            <a:pPr>
              <a:lnSpc>
                <a:spcPct val="100000"/>
              </a:lnSpc>
            </a:pPr>
            <a:endParaRPr lang="en-GB" sz="900" dirty="0"/>
          </a:p>
          <a:p>
            <a:pPr>
              <a:lnSpc>
                <a:spcPct val="100000"/>
              </a:lnSpc>
            </a:pPr>
            <a:r>
              <a:rPr lang="en-GB" sz="2000" dirty="0"/>
              <a:t>186 compounds showed inhibition below 36 % @ 25 </a:t>
            </a:r>
            <a:r>
              <a:rPr lang="en-GB" sz="2000" dirty="0">
                <a:latin typeface="Symbol" pitchFamily="2" charset="2"/>
              </a:rPr>
              <a:t>m</a:t>
            </a:r>
            <a:r>
              <a:rPr lang="en-GB" sz="2000" dirty="0"/>
              <a:t>M (100 plates)</a:t>
            </a:r>
          </a:p>
          <a:p>
            <a:pPr>
              <a:lnSpc>
                <a:spcPct val="100000"/>
              </a:lnSpc>
            </a:pPr>
            <a:endParaRPr lang="en-GB" sz="900" dirty="0"/>
          </a:p>
          <a:p>
            <a:pPr>
              <a:lnSpc>
                <a:spcPct val="100000"/>
              </a:lnSpc>
            </a:pPr>
            <a:r>
              <a:rPr lang="en-GB" sz="2000" dirty="0"/>
              <a:t>16 have been shipped for testing (selected at UCL)</a:t>
            </a:r>
          </a:p>
          <a:p>
            <a:pPr>
              <a:lnSpc>
                <a:spcPct val="100000"/>
              </a:lnSpc>
            </a:pPr>
            <a:endParaRPr lang="en-GB" sz="900" dirty="0"/>
          </a:p>
          <a:p>
            <a:pPr>
              <a:lnSpc>
                <a:spcPct val="100000"/>
              </a:lnSpc>
            </a:pPr>
            <a:r>
              <a:rPr lang="en-GB" sz="2000" dirty="0"/>
              <a:t>16 compounds already tested (selected by UNC):</a:t>
            </a:r>
          </a:p>
          <a:p>
            <a:pPr marL="222250" indent="-214313">
              <a:lnSpc>
                <a:spcPct val="100000"/>
              </a:lnSpc>
            </a:pPr>
            <a:r>
              <a:rPr lang="en-GB" sz="1600" dirty="0"/>
              <a:t>One is a PAINS;</a:t>
            </a:r>
          </a:p>
          <a:p>
            <a:pPr marL="222250" indent="-214313">
              <a:lnSpc>
                <a:spcPct val="100000"/>
              </a:lnSpc>
            </a:pPr>
            <a:r>
              <a:rPr lang="en-GB" sz="1600" dirty="0"/>
              <a:t>Other has extensive SAR on the HTS.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pic>
        <p:nvPicPr>
          <p:cNvPr id="4" name="Picture 3" descr="A qr code with text&#10;&#10;Description automatically generated">
            <a:extLst>
              <a:ext uri="{FF2B5EF4-FFF2-40B4-BE49-F238E27FC236}">
                <a16:creationId xmlns:a16="http://schemas.microsoft.com/office/drawing/2014/main" id="{131E5FC3-20A5-F56A-B39D-B1FCBA5E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429" y="846001"/>
            <a:ext cx="1479571" cy="18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979088" cy="892225"/>
          </a:xfrm>
        </p:spPr>
        <p:txBody>
          <a:bodyPr/>
          <a:lstStyle/>
          <a:p>
            <a:r>
              <a:rPr lang="en-GB" dirty="0"/>
              <a:t>CHIKV nsp2 </a:t>
            </a:r>
            <a:r>
              <a:rPr lang="en-GB" dirty="0" err="1"/>
              <a:t>Asinex</a:t>
            </a:r>
            <a:r>
              <a:rPr lang="en-GB" dirty="0"/>
              <a:t> Diversity Set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360000" y="3604222"/>
            <a:ext cx="11049770" cy="15912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 dirty="0"/>
              <a:t>RA-0009735 has been flagged as PAINS</a:t>
            </a:r>
          </a:p>
          <a:p>
            <a:pPr>
              <a:lnSpc>
                <a:spcPct val="100000"/>
              </a:lnSpc>
            </a:pPr>
            <a:endParaRPr lang="en-GB" sz="900" dirty="0"/>
          </a:p>
          <a:p>
            <a:pPr>
              <a:lnSpc>
                <a:spcPct val="100000"/>
              </a:lnSpc>
            </a:pPr>
            <a:r>
              <a:rPr lang="en-GB" sz="2000" dirty="0"/>
              <a:t>Methylating the hydroxyl removes the flag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Should we try to make it?</a:t>
            </a:r>
          </a:p>
        </p:txBody>
      </p:sp>
      <p:pic>
        <p:nvPicPr>
          <p:cNvPr id="4" name="Picture 3" descr="A qr code with text&#10;&#10;Description automatically generated">
            <a:extLst>
              <a:ext uri="{FF2B5EF4-FFF2-40B4-BE49-F238E27FC236}">
                <a16:creationId xmlns:a16="http://schemas.microsoft.com/office/drawing/2014/main" id="{131E5FC3-20A5-F56A-B39D-B1FCBA5E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429" y="846001"/>
            <a:ext cx="1479571" cy="18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CA9034-FCC7-4105-B806-1E044470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9" y="4922413"/>
            <a:ext cx="11639582" cy="1035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022F3-CADF-BA1C-7E93-C47A21355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87" y="1780579"/>
            <a:ext cx="1930400" cy="14732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3960C9-D3B4-1044-22B1-527342161E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6" t="46851" r="34956" b="45800"/>
          <a:stretch/>
        </p:blipFill>
        <p:spPr>
          <a:xfrm>
            <a:off x="4057454" y="1912966"/>
            <a:ext cx="1771859" cy="1069023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7BD4750-D618-3B71-6793-F5407774FD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 t="46690" r="36050" b="46051"/>
          <a:stretch/>
        </p:blipFill>
        <p:spPr>
          <a:xfrm>
            <a:off x="5772681" y="1866623"/>
            <a:ext cx="1771859" cy="109527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C5946C-9CEE-12E2-5C4F-A81BA60300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t="46626" r="34971" b="45839"/>
          <a:stretch/>
        </p:blipFill>
        <p:spPr>
          <a:xfrm>
            <a:off x="7485402" y="1896850"/>
            <a:ext cx="1771860" cy="1085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B5C73-7FD0-8395-9223-753D4922AEF1}"/>
              </a:ext>
            </a:extLst>
          </p:cNvPr>
          <p:cNvSpPr txBox="1"/>
          <p:nvPr/>
        </p:nvSpPr>
        <p:spPr>
          <a:xfrm>
            <a:off x="4566569" y="2871603"/>
            <a:ext cx="753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CHIKV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A0DFB-6227-EB84-D0F2-00311D36C9DC}"/>
              </a:ext>
            </a:extLst>
          </p:cNvPr>
          <p:cNvSpPr txBox="1"/>
          <p:nvPr/>
        </p:nvSpPr>
        <p:spPr>
          <a:xfrm>
            <a:off x="6324780" y="2871603"/>
            <a:ext cx="667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VEEV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5FE53-0098-BB12-6A42-109A6F90343D}"/>
              </a:ext>
            </a:extLst>
          </p:cNvPr>
          <p:cNvSpPr txBox="1"/>
          <p:nvPr/>
        </p:nvSpPr>
        <p:spPr>
          <a:xfrm>
            <a:off x="7767591" y="2871603"/>
            <a:ext cx="120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Cytotoxicity</a:t>
            </a:r>
          </a:p>
        </p:txBody>
      </p:sp>
    </p:spTree>
    <p:extLst>
      <p:ext uri="{BB962C8B-B14F-4D97-AF65-F5344CB8AC3E}">
        <p14:creationId xmlns:p14="http://schemas.microsoft.com/office/powerpoint/2010/main" val="268310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979088" cy="892225"/>
          </a:xfrm>
        </p:spPr>
        <p:txBody>
          <a:bodyPr/>
          <a:lstStyle/>
          <a:p>
            <a:r>
              <a:rPr lang="en-GB" dirty="0"/>
              <a:t>CHIKV nsp2 </a:t>
            </a:r>
            <a:r>
              <a:rPr lang="en-GB" dirty="0" err="1"/>
              <a:t>Asinex</a:t>
            </a:r>
            <a:r>
              <a:rPr lang="en-GB" dirty="0"/>
              <a:t> Diversity Set</a:t>
            </a:r>
          </a:p>
        </p:txBody>
      </p:sp>
      <p:pic>
        <p:nvPicPr>
          <p:cNvPr id="4" name="Picture 3" descr="A qr code with text&#10;&#10;Description automatically generated">
            <a:extLst>
              <a:ext uri="{FF2B5EF4-FFF2-40B4-BE49-F238E27FC236}">
                <a16:creationId xmlns:a16="http://schemas.microsoft.com/office/drawing/2014/main" id="{131E5FC3-20A5-F56A-B39D-B1FCBA5E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429" y="846001"/>
            <a:ext cx="1479571" cy="18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D1F107-7AB8-EDC4-46E2-A37047A8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58" y="1758501"/>
            <a:ext cx="2082800" cy="185420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72DC14-C88F-1B5A-7C12-5AA0DE05BA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6" t="57653" r="35321" b="34490"/>
          <a:stretch/>
        </p:blipFill>
        <p:spPr>
          <a:xfrm>
            <a:off x="4213787" y="2064038"/>
            <a:ext cx="1649658" cy="1143004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423D28-815F-0220-6989-624B708B0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6" t="57705" r="36037" b="35319"/>
          <a:stretch/>
        </p:blipFill>
        <p:spPr>
          <a:xfrm>
            <a:off x="5958607" y="2055354"/>
            <a:ext cx="1715228" cy="105256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936772-FF64-C4AA-9CBA-F995D7F3D6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8" t="57494" r="35502" b="35196"/>
          <a:stretch/>
        </p:blipFill>
        <p:spPr>
          <a:xfrm>
            <a:off x="7768998" y="2064038"/>
            <a:ext cx="1689902" cy="1052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F3137-6A4F-81EA-8029-D89282A0CA42}"/>
              </a:ext>
            </a:extLst>
          </p:cNvPr>
          <p:cNvSpPr txBox="1"/>
          <p:nvPr/>
        </p:nvSpPr>
        <p:spPr>
          <a:xfrm>
            <a:off x="4661803" y="3024426"/>
            <a:ext cx="753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CHIKV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25E16-0DDD-5A24-94A1-7CF4A397C86F}"/>
              </a:ext>
            </a:extLst>
          </p:cNvPr>
          <p:cNvSpPr txBox="1"/>
          <p:nvPr/>
        </p:nvSpPr>
        <p:spPr>
          <a:xfrm>
            <a:off x="6482391" y="3024426"/>
            <a:ext cx="667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VEEV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C159-A7D7-E0A5-C5E0-82E4AFA3E405}"/>
              </a:ext>
            </a:extLst>
          </p:cNvPr>
          <p:cNvSpPr txBox="1"/>
          <p:nvPr/>
        </p:nvSpPr>
        <p:spPr>
          <a:xfrm>
            <a:off x="8010209" y="3024426"/>
            <a:ext cx="120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dirty="0"/>
              <a:t>Cytotoxicity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23B17-FDFD-D73B-DC6E-A06DE05F47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1349" y="3729292"/>
            <a:ext cx="10194515" cy="24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708807"/>
            <a:ext cx="10979088" cy="892225"/>
          </a:xfrm>
        </p:spPr>
        <p:txBody>
          <a:bodyPr/>
          <a:lstStyle/>
          <a:p>
            <a:r>
              <a:rPr lang="en-GB" dirty="0"/>
              <a:t>RA-0002034 NMR experiment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B6B8B-4CD5-6E11-4D48-CA5DC44D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52" b="4977"/>
          <a:stretch/>
        </p:blipFill>
        <p:spPr>
          <a:xfrm>
            <a:off x="360000" y="1449623"/>
            <a:ext cx="6336000" cy="2477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1AED9C-8F1E-3E27-A07B-E28F680A7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29"/>
          <a:stretch/>
        </p:blipFill>
        <p:spPr>
          <a:xfrm>
            <a:off x="360000" y="3926338"/>
            <a:ext cx="6336000" cy="2477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6B701-65A7-FAFD-5B0E-BA6D51095DB1}"/>
              </a:ext>
            </a:extLst>
          </p:cNvPr>
          <p:cNvSpPr txBox="1"/>
          <p:nvPr/>
        </p:nvSpPr>
        <p:spPr>
          <a:xfrm>
            <a:off x="6696000" y="3584225"/>
            <a:ext cx="5084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900" dirty="0"/>
              <a:t>t = 0 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7536-D486-AEDF-4299-A4BEAB6C9273}"/>
              </a:ext>
            </a:extLst>
          </p:cNvPr>
          <p:cNvSpPr txBox="1"/>
          <p:nvPr/>
        </p:nvSpPr>
        <p:spPr>
          <a:xfrm>
            <a:off x="6696000" y="581860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900" dirty="0"/>
              <a:t>t = 24 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A0E1B-0F47-ACE9-3F21-2A7E9502BDA1}"/>
              </a:ext>
            </a:extLst>
          </p:cNvPr>
          <p:cNvSpPr txBox="1"/>
          <p:nvPr/>
        </p:nvSpPr>
        <p:spPr>
          <a:xfrm>
            <a:off x="7268593" y="1383622"/>
            <a:ext cx="45634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Using maleic acid as internal standard, we performed the NMR experiment to observe loss of RA-0002034 by NMR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Final [2024] was 9 </a:t>
            </a:r>
            <a:r>
              <a:rPr lang="en-GB" sz="2000" dirty="0">
                <a:latin typeface="+mn-lt"/>
              </a:rPr>
              <a:t>m</a:t>
            </a:r>
            <a:r>
              <a:rPr lang="en-GB" sz="2000" dirty="0"/>
              <a:t>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Stock solution 2034 (DMSO-</a:t>
            </a:r>
            <a:r>
              <a:rPr lang="en-GB" sz="2000" i="1" dirty="0"/>
              <a:t>d</a:t>
            </a:r>
            <a:r>
              <a:rPr lang="en-GB" sz="2000" i="1" baseline="-25000" dirty="0"/>
              <a:t>6</a:t>
            </a:r>
            <a:r>
              <a:rPr lang="en-GB" sz="2000" dirty="0"/>
              <a:t>), stock solution of maleic acid (in D</a:t>
            </a:r>
            <a:r>
              <a:rPr lang="en-GB" sz="2000" baseline="-25000" dirty="0"/>
              <a:t>2</a:t>
            </a:r>
            <a:r>
              <a:rPr lang="en-GB" sz="2000" dirty="0"/>
              <a:t>O), P</a:t>
            </a:r>
            <a:r>
              <a:rPr lang="en-GB" sz="2000" baseline="-25000" dirty="0"/>
              <a:t>i</a:t>
            </a:r>
            <a:r>
              <a:rPr lang="en-GB" sz="2000" dirty="0"/>
              <a:t> buffer (0.2 M, pH 7) and more D</a:t>
            </a:r>
            <a:r>
              <a:rPr lang="en-GB" sz="2000" baseline="-25000" dirty="0"/>
              <a:t>2</a:t>
            </a:r>
            <a:r>
              <a:rPr lang="en-GB" sz="2000" dirty="0"/>
              <a:t>O were combined. Mixture was centrifuged and supernatant analysed by NMR. Solid was dried in overnight, and it will be analysed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We observe a loss of about 22 % over 24 h (solid to be analysed too).</a:t>
            </a:r>
          </a:p>
        </p:txBody>
      </p:sp>
    </p:spTree>
    <p:extLst>
      <p:ext uri="{BB962C8B-B14F-4D97-AF65-F5344CB8AC3E}">
        <p14:creationId xmlns:p14="http://schemas.microsoft.com/office/powerpoint/2010/main" val="112685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979088" cy="892225"/>
          </a:xfrm>
        </p:spPr>
        <p:txBody>
          <a:bodyPr/>
          <a:lstStyle/>
          <a:p>
            <a:r>
              <a:rPr lang="en-GB" dirty="0"/>
              <a:t>Takeda Hits </a:t>
            </a:r>
            <a:r>
              <a:rPr lang="en-GB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Symbol" pitchFamily="2" charset="2"/>
              </a:rPr>
              <a:t> RA-0003364</a:t>
            </a:r>
            <a:r>
              <a:rPr lang="en-GB" dirty="0"/>
              <a:t> 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71115" y="5119774"/>
            <a:ext cx="11049770" cy="892225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b="1" dirty="0">
                <a:solidFill>
                  <a:srgbClr val="009051"/>
                </a:solidFill>
              </a:rPr>
              <a:t>Ready!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373233-88BE-963C-8AF3-E0A0A33D9B3D}"/>
              </a:ext>
            </a:extLst>
          </p:cNvPr>
          <p:cNvGrpSpPr/>
          <p:nvPr/>
        </p:nvGrpSpPr>
        <p:grpSpPr>
          <a:xfrm>
            <a:off x="1783707" y="1792224"/>
            <a:ext cx="8624586" cy="3180084"/>
            <a:chOff x="1060730" y="1792224"/>
            <a:chExt cx="8624586" cy="3180084"/>
          </a:xfrm>
        </p:grpSpPr>
        <p:pic>
          <p:nvPicPr>
            <p:cNvPr id="3" name="Picture 2" descr="A screenshot of a chemistry formula&#10;&#10;Description automatically generated">
              <a:extLst>
                <a:ext uri="{FF2B5EF4-FFF2-40B4-BE49-F238E27FC236}">
                  <a16:creationId xmlns:a16="http://schemas.microsoft.com/office/drawing/2014/main" id="{B7BD9652-0910-CE52-AE47-34E8FE4E8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730" y="1792224"/>
              <a:ext cx="4226164" cy="3143600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A908A90-9277-AF15-F959-578B91BCC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9152" y="1792224"/>
              <a:ext cx="4226164" cy="3180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595252"/>
      </p:ext>
    </p:extLst>
  </p:cSld>
  <p:clrMapOvr>
    <a:masterClrMapping/>
  </p:clrMapOvr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10222</TotalTime>
  <Words>387</Words>
  <Application>Microsoft Macintosh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Aptos</vt:lpstr>
      <vt:lpstr>Arial</vt:lpstr>
      <vt:lpstr>Calibri</vt:lpstr>
      <vt:lpstr>ElsevierSans</vt:lpstr>
      <vt:lpstr>Symbol</vt:lpstr>
      <vt:lpstr>UCL_Black_Slide_Theme</vt:lpstr>
      <vt:lpstr>Chemistry update Alvaro Magalhaes 7th March 2024</vt:lpstr>
      <vt:lpstr>CNP8 – SARS-CoV-2 nsp13</vt:lpstr>
      <vt:lpstr>CNP8 – SARS-CoV-2 nsp13</vt:lpstr>
      <vt:lpstr>CNP19 – CHIKV nsp2 Enamine Covalent</vt:lpstr>
      <vt:lpstr>CHIKV nsp2 Asinex Diversity Set</vt:lpstr>
      <vt:lpstr>CHIKV nsp2 Asinex Diversity Set</vt:lpstr>
      <vt:lpstr>CHIKV nsp2 Asinex Diversity Set</vt:lpstr>
      <vt:lpstr>RA-0002034 NMR experiment</vt:lpstr>
      <vt:lpstr>Takeda Hits  RA-0003364 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Magalhaes, Alvaro</cp:lastModifiedBy>
  <cp:revision>31</cp:revision>
  <dcterms:created xsi:type="dcterms:W3CDTF">2020-09-10T09:35:54Z</dcterms:created>
  <dcterms:modified xsi:type="dcterms:W3CDTF">2024-03-08T10:25:14Z</dcterms:modified>
</cp:coreProperties>
</file>